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AE0"/>
    <a:srgbClr val="D5E5F3"/>
    <a:srgbClr val="20496E"/>
    <a:srgbClr val="BED6EC"/>
    <a:srgbClr val="80AFDA"/>
    <a:srgbClr val="E2DFD0"/>
    <a:srgbClr val="C4C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3994" autoAdjust="0"/>
  </p:normalViewPr>
  <p:slideViewPr>
    <p:cSldViewPr snapToGrid="0">
      <p:cViewPr>
        <p:scale>
          <a:sx n="40" d="100"/>
          <a:sy n="40" d="100"/>
        </p:scale>
        <p:origin x="12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8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7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3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6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7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8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3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2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BB102-610E-4830-8D39-20DD7037FAF9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98DB1-4387-4A38-A2B4-E926D9747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5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01376AE8-A7CE-F0C2-BEEC-F247D6FC95C7}"/>
              </a:ext>
            </a:extLst>
          </p:cNvPr>
          <p:cNvSpPr/>
          <p:nvPr/>
        </p:nvSpPr>
        <p:spPr>
          <a:xfrm>
            <a:off x="-1" y="-1"/>
            <a:ext cx="28800425" cy="432006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F8FC3D-F126-97BA-69EF-6822EC342E6C}"/>
              </a:ext>
            </a:extLst>
          </p:cNvPr>
          <p:cNvSpPr txBox="1"/>
          <p:nvPr/>
        </p:nvSpPr>
        <p:spPr>
          <a:xfrm>
            <a:off x="5324879" y="712406"/>
            <a:ext cx="19158252" cy="4659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chemeClr val="bg1"/>
                </a:solidFill>
              </a:rPr>
              <a:t>TITLE  (suggestions: in  66 pt Bold First Letters in Capital Form)</a:t>
            </a:r>
          </a:p>
          <a:p>
            <a:endParaRPr lang="en-GB" sz="1400" b="1" dirty="0">
              <a:solidFill>
                <a:schemeClr val="bg1"/>
              </a:solidFill>
            </a:endParaRPr>
          </a:p>
          <a:p>
            <a:pPr algn="ctr"/>
            <a:r>
              <a:rPr lang="en-GB" sz="4400" b="1" dirty="0">
                <a:solidFill>
                  <a:schemeClr val="bg1"/>
                </a:solidFill>
              </a:rPr>
              <a:t>First Author</a:t>
            </a:r>
            <a:r>
              <a:rPr lang="en-GB" sz="4400" b="1" baseline="30000" dirty="0">
                <a:solidFill>
                  <a:schemeClr val="bg1"/>
                </a:solidFill>
              </a:rPr>
              <a:t>1</a:t>
            </a:r>
            <a:r>
              <a:rPr lang="en-GB" sz="4400" b="1" dirty="0">
                <a:solidFill>
                  <a:schemeClr val="bg1"/>
                </a:solidFill>
              </a:rPr>
              <a:t>, Second Author</a:t>
            </a:r>
            <a:r>
              <a:rPr lang="en-GB" sz="4400" b="1" baseline="30000" dirty="0">
                <a:solidFill>
                  <a:schemeClr val="bg1"/>
                </a:solidFill>
              </a:rPr>
              <a:t>2</a:t>
            </a:r>
            <a:r>
              <a:rPr lang="en-GB" sz="4400" b="1" dirty="0">
                <a:solidFill>
                  <a:schemeClr val="bg1"/>
                </a:solidFill>
              </a:rPr>
              <a:t>, Third Author</a:t>
            </a:r>
            <a:r>
              <a:rPr lang="en-GB" sz="4400" b="1" baseline="30000" dirty="0">
                <a:solidFill>
                  <a:schemeClr val="bg1"/>
                </a:solidFill>
              </a:rPr>
              <a:t>1,2</a:t>
            </a:r>
          </a:p>
          <a:p>
            <a:pPr algn="ctr"/>
            <a:r>
              <a:rPr lang="en-GB" sz="3560" i="1" dirty="0">
                <a:solidFill>
                  <a:schemeClr val="bg1"/>
                </a:solidFill>
              </a:rPr>
              <a:t>(1) Institution, Address, Town, Country, Post code, Presenter (first author): </a:t>
            </a:r>
            <a:r>
              <a:rPr lang="en-GB" sz="3560" i="1" dirty="0" err="1">
                <a:solidFill>
                  <a:schemeClr val="bg1"/>
                </a:solidFill>
              </a:rPr>
              <a:t>email@address</a:t>
            </a:r>
            <a:r>
              <a:rPr lang="en-GB" sz="3560" i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3560" i="1" dirty="0">
                <a:solidFill>
                  <a:schemeClr val="bg1"/>
                </a:solidFill>
              </a:rPr>
              <a:t>(2) Institution, Address, Town, Country, Post Code.</a:t>
            </a:r>
          </a:p>
          <a:p>
            <a:r>
              <a:rPr lang="en-GB" sz="3560" b="1" dirty="0">
                <a:solidFill>
                  <a:schemeClr val="bg1"/>
                </a:solidFill>
              </a:rPr>
              <a:t> </a:t>
            </a:r>
            <a:endParaRPr lang="en-US" sz="3560" b="1" dirty="0">
              <a:solidFill>
                <a:schemeClr val="bg1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71FF7A0-EE00-925F-1E62-77AB06805636}"/>
              </a:ext>
            </a:extLst>
          </p:cNvPr>
          <p:cNvSpPr>
            <a:spLocks noChangeAspect="1"/>
          </p:cNvSpPr>
          <p:nvPr/>
        </p:nvSpPr>
        <p:spPr>
          <a:xfrm>
            <a:off x="24778140" y="946502"/>
            <a:ext cx="3509620" cy="3509620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B6F0C1C-F97E-EC54-617C-AAE6105BE608}"/>
              </a:ext>
            </a:extLst>
          </p:cNvPr>
          <p:cNvSpPr txBox="1"/>
          <p:nvPr/>
        </p:nvSpPr>
        <p:spPr>
          <a:xfrm>
            <a:off x="25368159" y="1717436"/>
            <a:ext cx="23295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Your institutions logo </a:t>
            </a:r>
            <a:endParaRPr lang="en-US" sz="3600" dirty="0">
              <a:solidFill>
                <a:schemeClr val="bg1"/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103478F-DBF6-17DC-252F-A0703BFA3A0E}"/>
              </a:ext>
            </a:extLst>
          </p:cNvPr>
          <p:cNvCxnSpPr/>
          <p:nvPr/>
        </p:nvCxnSpPr>
        <p:spPr>
          <a:xfrm>
            <a:off x="-1" y="5268445"/>
            <a:ext cx="28800425" cy="0"/>
          </a:xfrm>
          <a:prstGeom prst="line">
            <a:avLst/>
          </a:prstGeom>
          <a:ln w="38100">
            <a:solidFill>
              <a:srgbClr val="80AFD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9937AF9B-C9BB-62D2-8EAA-EB8199676467}"/>
              </a:ext>
            </a:extLst>
          </p:cNvPr>
          <p:cNvSpPr/>
          <p:nvPr/>
        </p:nvSpPr>
        <p:spPr>
          <a:xfrm>
            <a:off x="1149008" y="5800760"/>
            <a:ext cx="9595440" cy="1257298"/>
          </a:xfrm>
          <a:prstGeom prst="roundRect">
            <a:avLst/>
          </a:prstGeom>
          <a:solidFill>
            <a:srgbClr val="BED6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1CF4D1D-7AEC-D73F-91EF-1F10356DB15B}"/>
              </a:ext>
            </a:extLst>
          </p:cNvPr>
          <p:cNvSpPr/>
          <p:nvPr/>
        </p:nvSpPr>
        <p:spPr>
          <a:xfrm>
            <a:off x="241507" y="6625783"/>
            <a:ext cx="13680000" cy="5571893"/>
          </a:xfrm>
          <a:prstGeom prst="roundRect">
            <a:avLst>
              <a:gd name="adj" fmla="val 11445"/>
            </a:avLst>
          </a:prstGeom>
          <a:solidFill>
            <a:srgbClr val="ECEA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F24DD26-A429-59F7-AECA-E8F319C78205}"/>
              </a:ext>
            </a:extLst>
          </p:cNvPr>
          <p:cNvSpPr/>
          <p:nvPr/>
        </p:nvSpPr>
        <p:spPr>
          <a:xfrm>
            <a:off x="15298035" y="5800760"/>
            <a:ext cx="9595440" cy="1257298"/>
          </a:xfrm>
          <a:prstGeom prst="roundRect">
            <a:avLst/>
          </a:prstGeom>
          <a:solidFill>
            <a:srgbClr val="BED6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DC859A94-A5A6-81BC-46F1-79017E619665}"/>
              </a:ext>
            </a:extLst>
          </p:cNvPr>
          <p:cNvSpPr/>
          <p:nvPr/>
        </p:nvSpPr>
        <p:spPr>
          <a:xfrm>
            <a:off x="14829008" y="6625783"/>
            <a:ext cx="13698554" cy="5585588"/>
          </a:xfrm>
          <a:prstGeom prst="roundRect">
            <a:avLst>
              <a:gd name="adj" fmla="val 9598"/>
            </a:avLst>
          </a:prstGeom>
          <a:solidFill>
            <a:srgbClr val="ECEA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58895B00-A16D-1694-096A-8B98884D73E1}"/>
              </a:ext>
            </a:extLst>
          </p:cNvPr>
          <p:cNvSpPr/>
          <p:nvPr/>
        </p:nvSpPr>
        <p:spPr>
          <a:xfrm>
            <a:off x="1149180" y="13150083"/>
            <a:ext cx="9595440" cy="1257298"/>
          </a:xfrm>
          <a:prstGeom prst="roundRect">
            <a:avLst/>
          </a:prstGeom>
          <a:solidFill>
            <a:srgbClr val="BED6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239C0CE-0734-4C9B-5A21-200E7AE2EDBA}"/>
              </a:ext>
            </a:extLst>
          </p:cNvPr>
          <p:cNvSpPr/>
          <p:nvPr/>
        </p:nvSpPr>
        <p:spPr>
          <a:xfrm>
            <a:off x="469200" y="14051411"/>
            <a:ext cx="27818560" cy="5771477"/>
          </a:xfrm>
          <a:prstGeom prst="roundRect">
            <a:avLst>
              <a:gd name="adj" fmla="val 9826"/>
            </a:avLst>
          </a:prstGeom>
          <a:solidFill>
            <a:srgbClr val="ECEA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BF64C6-DF77-F686-1FED-4955C3BA9AC1}"/>
              </a:ext>
            </a:extLst>
          </p:cNvPr>
          <p:cNvSpPr txBox="1"/>
          <p:nvPr/>
        </p:nvSpPr>
        <p:spPr>
          <a:xfrm>
            <a:off x="2866750" y="5991684"/>
            <a:ext cx="6159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Aim of the study / Introduction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B857A56-EF68-EFAC-7056-1239D09F9D72}"/>
              </a:ext>
            </a:extLst>
          </p:cNvPr>
          <p:cNvSpPr txBox="1"/>
          <p:nvPr/>
        </p:nvSpPr>
        <p:spPr>
          <a:xfrm>
            <a:off x="4625612" y="13227691"/>
            <a:ext cx="1907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Methods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6F8F60E-F046-DDA2-618F-D2F55669B5EB}"/>
              </a:ext>
            </a:extLst>
          </p:cNvPr>
          <p:cNvSpPr txBox="1"/>
          <p:nvPr/>
        </p:nvSpPr>
        <p:spPr>
          <a:xfrm>
            <a:off x="16941629" y="5933694"/>
            <a:ext cx="64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Aim of the study / Introduction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FA1C852-99F3-B4C2-B97F-DFB89C58C205}"/>
              </a:ext>
            </a:extLst>
          </p:cNvPr>
          <p:cNvSpPr/>
          <p:nvPr/>
        </p:nvSpPr>
        <p:spPr>
          <a:xfrm>
            <a:off x="1149008" y="20460954"/>
            <a:ext cx="9595440" cy="1582033"/>
          </a:xfrm>
          <a:prstGeom prst="roundRect">
            <a:avLst/>
          </a:prstGeom>
          <a:solidFill>
            <a:srgbClr val="BED6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2413261A-80F8-72BC-F0AD-534658566DB0}"/>
              </a:ext>
            </a:extLst>
          </p:cNvPr>
          <p:cNvSpPr/>
          <p:nvPr/>
        </p:nvSpPr>
        <p:spPr>
          <a:xfrm>
            <a:off x="490932" y="21395592"/>
            <a:ext cx="27818560" cy="7323887"/>
          </a:xfrm>
          <a:prstGeom prst="roundRect">
            <a:avLst>
              <a:gd name="adj" fmla="val 9289"/>
            </a:avLst>
          </a:prstGeom>
          <a:solidFill>
            <a:srgbClr val="ECEA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E122A90-4C11-9A24-51E2-56E63924D53F}"/>
              </a:ext>
            </a:extLst>
          </p:cNvPr>
          <p:cNvSpPr txBox="1"/>
          <p:nvPr/>
        </p:nvSpPr>
        <p:spPr>
          <a:xfrm>
            <a:off x="4718070" y="20488110"/>
            <a:ext cx="15613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Results</a:t>
            </a:r>
          </a:p>
          <a:p>
            <a:endParaRPr lang="en-US" sz="3600" b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E35178C-7040-F7F3-6DFB-9F7A98A15CBA}"/>
              </a:ext>
            </a:extLst>
          </p:cNvPr>
          <p:cNvSpPr txBox="1"/>
          <p:nvPr/>
        </p:nvSpPr>
        <p:spPr>
          <a:xfrm>
            <a:off x="15298035" y="7149573"/>
            <a:ext cx="121633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600" dirty="0"/>
              <a:t>The presenting authors should hang their printed posters in the morning of the first day of the conference and remove them at the end of the </a:t>
            </a:r>
            <a:r>
              <a:rPr lang="en-US" sz="3600" dirty="0"/>
              <a:t>conference</a:t>
            </a:r>
            <a:r>
              <a:rPr lang="en-GB" sz="3600" dirty="0"/>
              <a:t>. </a:t>
            </a:r>
            <a:r>
              <a:rPr lang="en-GB" sz="3600" b="1" dirty="0"/>
              <a:t>The preferable dimensions for posters should be 80 cm x 120 cm (width x height)</a:t>
            </a:r>
            <a:r>
              <a:rPr lang="en-GB" sz="3600" dirty="0"/>
              <a:t>. All posters are required to conform to portrait orientation. Type size should be sufficiently large to allow people to read from a distance of about 2 metres. As a thumb rule, the text should be readable if the poster is printed out on an A4 sheet (e.g. Arial &gt;24 points). </a:t>
            </a:r>
            <a:endParaRPr lang="en-US" sz="36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486818E-363A-DB8D-AC20-147F5FC51CCC}"/>
              </a:ext>
            </a:extLst>
          </p:cNvPr>
          <p:cNvSpPr txBox="1"/>
          <p:nvPr/>
        </p:nvSpPr>
        <p:spPr>
          <a:xfrm>
            <a:off x="953883" y="14294433"/>
            <a:ext cx="266709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This template is a suggestion. General Instructions.</a:t>
            </a:r>
            <a:endParaRPr lang="en-GB" sz="3600" dirty="0">
              <a:solidFill>
                <a:prstClr val="black"/>
              </a:solidFill>
            </a:endParaRPr>
          </a:p>
          <a:p>
            <a:r>
              <a:rPr lang="en" sz="3600" dirty="0"/>
              <a:t>The presentation must cover the same material as the abstract. Do not include an abstract on a poster! </a:t>
            </a:r>
          </a:p>
          <a:p>
            <a:r>
              <a:rPr lang="en" sz="3600" dirty="0"/>
              <a:t>General guidelines: </a:t>
            </a:r>
          </a:p>
          <a:p>
            <a:pPr algn="just"/>
            <a:r>
              <a:rPr lang="el-GR" sz="3600" dirty="0"/>
              <a:t>- </a:t>
            </a:r>
            <a:r>
              <a:rPr lang="en-GB" sz="3600" dirty="0"/>
              <a:t>Artistic design is not a substitute for content.</a:t>
            </a:r>
            <a:endParaRPr lang="el-GR" sz="3600" dirty="0"/>
          </a:p>
          <a:p>
            <a:pPr algn="just"/>
            <a:r>
              <a:rPr lang="en-GB" sz="3600" dirty="0"/>
              <a:t>-	Think about the rough layout of your poster in advance. Put the title at the beginning. Start at the top with the aim of the study/introduction and finish at the bottom with the concluding remarks, with methods and results filling the centre section.</a:t>
            </a:r>
            <a:endParaRPr lang="el-GR" sz="3600" dirty="0"/>
          </a:p>
          <a:p>
            <a:pPr algn="just"/>
            <a:r>
              <a:rPr lang="en-GB" sz="3600" dirty="0"/>
              <a:t>-	Use short sentences, simple words and bullet points to illustrate your points.</a:t>
            </a:r>
            <a:endParaRPr lang="el-GR" sz="3600" dirty="0"/>
          </a:p>
          <a:p>
            <a:pPr algn="just"/>
            <a:r>
              <a:rPr lang="en-GB" sz="3600" dirty="0"/>
              <a:t>-	The text should be broken up by graphics or photos.</a:t>
            </a:r>
            <a:endParaRPr lang="el-GR" sz="3600" dirty="0"/>
          </a:p>
          <a:p>
            <a:pPr algn="just"/>
            <a:r>
              <a:rPr lang="en-GB" sz="3600" dirty="0"/>
              <a:t>-	Self-explanatory graphics should dominate the poster. The success of a poster is directly related to the clarity of your illustrations and tables!</a:t>
            </a:r>
            <a:endParaRPr lang="el-GR" sz="3600" dirty="0"/>
          </a:p>
          <a:p>
            <a:pPr algn="just"/>
            <a:r>
              <a:rPr lang="en-GB" sz="3600" dirty="0"/>
              <a:t>-	Avoid the use of jargon, acronyms or unusual abbreviations.</a:t>
            </a:r>
            <a:endParaRPr lang="el-GR" sz="36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2641025-00EF-9A5D-428C-0C0CF2B9A733}"/>
              </a:ext>
            </a:extLst>
          </p:cNvPr>
          <p:cNvSpPr txBox="1"/>
          <p:nvPr/>
        </p:nvSpPr>
        <p:spPr>
          <a:xfrm>
            <a:off x="13297752" y="22812902"/>
            <a:ext cx="145487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This template is a suggestion. General Instructions.</a:t>
            </a:r>
            <a:endParaRPr lang="en-GB" sz="3600" dirty="0">
              <a:solidFill>
                <a:prstClr val="black"/>
              </a:solidFill>
            </a:endParaRPr>
          </a:p>
          <a:p>
            <a:endParaRPr lang="en" sz="3600" dirty="0"/>
          </a:p>
          <a:p>
            <a:pPr algn="just"/>
            <a:r>
              <a:rPr lang="en" sz="3600" dirty="0"/>
              <a:t>- </a:t>
            </a:r>
            <a:r>
              <a:rPr lang="en-GB" sz="3600" dirty="0"/>
              <a:t>Target: 20% text, 40% graphics, 40% space.</a:t>
            </a:r>
            <a:endParaRPr lang="el-GR" sz="3600" dirty="0"/>
          </a:p>
          <a:p>
            <a:pPr algn="just"/>
            <a:r>
              <a:rPr lang="en-GB" sz="3600" dirty="0"/>
              <a:t>-	Make sure that ideas flow logically from one section to the next.</a:t>
            </a:r>
            <a:endParaRPr lang="el-GR" sz="3600" dirty="0"/>
          </a:p>
          <a:p>
            <a:pPr algn="just"/>
            <a:r>
              <a:rPr lang="en-GB" sz="3600" dirty="0"/>
              <a:t>-	Use charts and graphs to illustrate data (avoid large tables of raw data).</a:t>
            </a:r>
            <a:endParaRPr lang="el-GR" sz="3600" dirty="0"/>
          </a:p>
          <a:p>
            <a:pPr algn="just"/>
            <a:r>
              <a:rPr lang="en-GB" sz="3600" dirty="0"/>
              <a:t>-	Use high-resolution photos.</a:t>
            </a:r>
            <a:endParaRPr lang="el-GR" sz="3600" dirty="0"/>
          </a:p>
          <a:p>
            <a:pPr algn="just"/>
            <a:r>
              <a:rPr lang="en-GB" sz="3600" dirty="0"/>
              <a:t>-	Do not use all capital letters.</a:t>
            </a:r>
            <a:endParaRPr lang="el-GR" sz="3600" dirty="0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3F90265B-4518-DC05-104D-8115AED791BF}"/>
              </a:ext>
            </a:extLst>
          </p:cNvPr>
          <p:cNvSpPr/>
          <p:nvPr/>
        </p:nvSpPr>
        <p:spPr>
          <a:xfrm>
            <a:off x="1149008" y="29181699"/>
            <a:ext cx="9595440" cy="1257298"/>
          </a:xfrm>
          <a:prstGeom prst="roundRect">
            <a:avLst/>
          </a:prstGeom>
          <a:solidFill>
            <a:srgbClr val="BED6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85BF8A86-5CF5-BE08-8287-338E68F957C7}"/>
              </a:ext>
            </a:extLst>
          </p:cNvPr>
          <p:cNvSpPr/>
          <p:nvPr/>
        </p:nvSpPr>
        <p:spPr>
          <a:xfrm>
            <a:off x="469026" y="30051384"/>
            <a:ext cx="13680000" cy="10756880"/>
          </a:xfrm>
          <a:prstGeom prst="roundRect">
            <a:avLst>
              <a:gd name="adj" fmla="val 5848"/>
            </a:avLst>
          </a:prstGeom>
          <a:solidFill>
            <a:srgbClr val="ECEA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1E858BC8-D1F6-24FF-2536-9AF5E5E2A864}"/>
              </a:ext>
            </a:extLst>
          </p:cNvPr>
          <p:cNvSpPr/>
          <p:nvPr/>
        </p:nvSpPr>
        <p:spPr>
          <a:xfrm>
            <a:off x="15360561" y="29181699"/>
            <a:ext cx="10366406" cy="1257298"/>
          </a:xfrm>
          <a:prstGeom prst="roundRect">
            <a:avLst/>
          </a:prstGeom>
          <a:solidFill>
            <a:srgbClr val="BED6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4F323E70-EF66-FB52-2909-7FC6ABD09053}"/>
              </a:ext>
            </a:extLst>
          </p:cNvPr>
          <p:cNvSpPr/>
          <p:nvPr/>
        </p:nvSpPr>
        <p:spPr>
          <a:xfrm>
            <a:off x="14709417" y="30072522"/>
            <a:ext cx="13698554" cy="10735742"/>
          </a:xfrm>
          <a:prstGeom prst="roundRect">
            <a:avLst>
              <a:gd name="adj" fmla="val 5774"/>
            </a:avLst>
          </a:prstGeom>
          <a:solidFill>
            <a:srgbClr val="ECEA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DE47607-F943-16A5-5583-8C3C599E2388}"/>
              </a:ext>
            </a:extLst>
          </p:cNvPr>
          <p:cNvSpPr txBox="1"/>
          <p:nvPr/>
        </p:nvSpPr>
        <p:spPr>
          <a:xfrm>
            <a:off x="3847733" y="29405053"/>
            <a:ext cx="4069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Concluding Remarks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D1AD305-EA53-84CA-A324-4832C1BA87E2}"/>
              </a:ext>
            </a:extLst>
          </p:cNvPr>
          <p:cNvSpPr txBox="1"/>
          <p:nvPr/>
        </p:nvSpPr>
        <p:spPr>
          <a:xfrm>
            <a:off x="15535347" y="29405053"/>
            <a:ext cx="9978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3600" b="1" dirty="0"/>
              <a:t>Acknowledgments/Further information/References</a:t>
            </a:r>
            <a:endParaRPr lang="en-US" sz="3600" b="1"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ECBD35B-6C0E-DB28-C0A4-5858D1553D87}"/>
              </a:ext>
            </a:extLst>
          </p:cNvPr>
          <p:cNvGrpSpPr/>
          <p:nvPr/>
        </p:nvGrpSpPr>
        <p:grpSpPr>
          <a:xfrm>
            <a:off x="568718" y="41374451"/>
            <a:ext cx="27484736" cy="1260000"/>
            <a:chOff x="568718" y="41374451"/>
            <a:chExt cx="27484736" cy="1260000"/>
          </a:xfrm>
          <a:solidFill>
            <a:srgbClr val="BED6EC"/>
          </a:solidFill>
        </p:grpSpPr>
        <p:sp>
          <p:nvSpPr>
            <p:cNvPr id="64" name="Ribbon: Tilted Up 63">
              <a:extLst>
                <a:ext uri="{FF2B5EF4-FFF2-40B4-BE49-F238E27FC236}">
                  <a16:creationId xmlns:a16="http://schemas.microsoft.com/office/drawing/2014/main" id="{DAB7A5BF-B8E8-133F-82DF-C69046D69B9F}"/>
                </a:ext>
              </a:extLst>
            </p:cNvPr>
            <p:cNvSpPr/>
            <p:nvPr/>
          </p:nvSpPr>
          <p:spPr>
            <a:xfrm>
              <a:off x="568718" y="41374451"/>
              <a:ext cx="5710677" cy="1260000"/>
            </a:xfrm>
            <a:prstGeom prst="ribbon2">
              <a:avLst>
                <a:gd name="adj1" fmla="val 0"/>
                <a:gd name="adj2" fmla="val 25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bbon: Tilted Up 64">
              <a:extLst>
                <a:ext uri="{FF2B5EF4-FFF2-40B4-BE49-F238E27FC236}">
                  <a16:creationId xmlns:a16="http://schemas.microsoft.com/office/drawing/2014/main" id="{710E8D72-2025-BB75-A075-4E6C235B0E43}"/>
                </a:ext>
              </a:extLst>
            </p:cNvPr>
            <p:cNvSpPr/>
            <p:nvPr/>
          </p:nvSpPr>
          <p:spPr>
            <a:xfrm>
              <a:off x="22342777" y="41374451"/>
              <a:ext cx="5710677" cy="1260000"/>
            </a:xfrm>
            <a:prstGeom prst="ribbon2">
              <a:avLst>
                <a:gd name="adj1" fmla="val 0"/>
                <a:gd name="adj2" fmla="val 25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EA6EA95-4AFE-7050-A495-4FF8DECDDC64}"/>
                </a:ext>
              </a:extLst>
            </p:cNvPr>
            <p:cNvSpPr/>
            <p:nvPr/>
          </p:nvSpPr>
          <p:spPr>
            <a:xfrm>
              <a:off x="4335010" y="41374451"/>
              <a:ext cx="19952153" cy="12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92F4932D-B07F-50C0-2FC2-0E6E8D59F811}"/>
              </a:ext>
            </a:extLst>
          </p:cNvPr>
          <p:cNvSpPr txBox="1"/>
          <p:nvPr/>
        </p:nvSpPr>
        <p:spPr>
          <a:xfrm flipH="1">
            <a:off x="3074397" y="41588952"/>
            <a:ext cx="22651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20496E"/>
                </a:solidFill>
              </a:rPr>
              <a:t>16</a:t>
            </a:r>
            <a:r>
              <a:rPr lang="en-GB" sz="4800" b="1" baseline="30000" dirty="0">
                <a:solidFill>
                  <a:srgbClr val="20496E"/>
                </a:solidFill>
              </a:rPr>
              <a:t>th</a:t>
            </a:r>
            <a:r>
              <a:rPr lang="en-GB" sz="4800" b="1" dirty="0">
                <a:solidFill>
                  <a:srgbClr val="20496E"/>
                </a:solidFill>
              </a:rPr>
              <a:t> International </a:t>
            </a:r>
            <a:r>
              <a:rPr lang="en-GB" sz="4800" b="1" dirty="0" err="1">
                <a:solidFill>
                  <a:srgbClr val="20496E"/>
                </a:solidFill>
              </a:rPr>
              <a:t>GeoRAMAN</a:t>
            </a:r>
            <a:r>
              <a:rPr lang="en-GB" sz="4800" b="1" dirty="0">
                <a:solidFill>
                  <a:srgbClr val="20496E"/>
                </a:solidFill>
              </a:rPr>
              <a:t> Conference,  24-27 September 2024, Rhodes, Greece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8C4EB28-46C6-E131-60C3-46846ED41E8D}"/>
              </a:ext>
            </a:extLst>
          </p:cNvPr>
          <p:cNvSpPr txBox="1"/>
          <p:nvPr/>
        </p:nvSpPr>
        <p:spPr>
          <a:xfrm>
            <a:off x="953883" y="7235758"/>
            <a:ext cx="12808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This template is a suggestion. Let your artistic skills run wild and create a stunning poster that stands out from the rest.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62877D1-D6FE-0128-D9B2-711436A0816F}"/>
              </a:ext>
            </a:extLst>
          </p:cNvPr>
          <p:cNvSpPr txBox="1"/>
          <p:nvPr/>
        </p:nvSpPr>
        <p:spPr>
          <a:xfrm>
            <a:off x="1170913" y="30876910"/>
            <a:ext cx="11821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 poster is a multi-layered communication method. </a:t>
            </a:r>
            <a:endParaRPr lang="en-US" sz="3600" dirty="0"/>
          </a:p>
          <a:p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25113D2-422C-F7E3-801E-7E031D625CA8}"/>
              </a:ext>
            </a:extLst>
          </p:cNvPr>
          <p:cNvSpPr txBox="1"/>
          <p:nvPr/>
        </p:nvSpPr>
        <p:spPr>
          <a:xfrm>
            <a:off x="15648100" y="30729655"/>
            <a:ext cx="11821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 poster should disclose key messages at first sight</a:t>
            </a:r>
            <a:endParaRPr lang="en-US" sz="3600" dirty="0"/>
          </a:p>
          <a:p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3" name="Рисунок 1">
            <a:extLst>
              <a:ext uri="{FF2B5EF4-FFF2-40B4-BE49-F238E27FC236}">
                <a16:creationId xmlns:a16="http://schemas.microsoft.com/office/drawing/2014/main" id="{0C46BF72-1800-D4D1-6E91-717F0942BD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3883" y="22111501"/>
            <a:ext cx="11547286" cy="49763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FEE839-F15D-8DED-ED06-FB42E8436776}"/>
              </a:ext>
            </a:extLst>
          </p:cNvPr>
          <p:cNvSpPr txBox="1"/>
          <p:nvPr/>
        </p:nvSpPr>
        <p:spPr>
          <a:xfrm>
            <a:off x="1134003" y="27143110"/>
            <a:ext cx="14548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Figure X: 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A75EC3-B25D-F1BC-78FC-0125C48276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03" y="1162322"/>
            <a:ext cx="5010388" cy="264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3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146</TotalTime>
  <Words>476</Words>
  <Application>Microsoft Macintosh PowerPoint</Application>
  <PresentationFormat>Προσαρμογή</PresentationFormat>
  <Paragraphs>35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despoina psarraki</dc:creator>
  <cp:lastModifiedBy>Microsoft Office User</cp:lastModifiedBy>
  <cp:revision>6</cp:revision>
  <dcterms:created xsi:type="dcterms:W3CDTF">2024-08-20T10:04:48Z</dcterms:created>
  <dcterms:modified xsi:type="dcterms:W3CDTF">2024-08-22T09:14:16Z</dcterms:modified>
</cp:coreProperties>
</file>